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9.jp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3"/>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50" r:id="rId16"/>
    <p:sldId id="352" r:id="rId17"/>
    <p:sldId id="381" r:id="rId18"/>
    <p:sldId id="353" r:id="rId19"/>
    <p:sldId id="354" r:id="rId20"/>
    <p:sldId id="382" r:id="rId21"/>
    <p:sldId id="357" r:id="rId22"/>
    <p:sldId id="325" r:id="rId23"/>
    <p:sldId id="335" r:id="rId24"/>
    <p:sldId id="358" r:id="rId25"/>
    <p:sldId id="368" r:id="rId26"/>
    <p:sldId id="369" r:id="rId27"/>
    <p:sldId id="370" r:id="rId28"/>
    <p:sldId id="359" r:id="rId29"/>
    <p:sldId id="371" r:id="rId30"/>
    <p:sldId id="360" r:id="rId31"/>
    <p:sldId id="361" r:id="rId32"/>
    <p:sldId id="363" r:id="rId33"/>
    <p:sldId id="372" r:id="rId34"/>
    <p:sldId id="373" r:id="rId35"/>
    <p:sldId id="374" r:id="rId36"/>
    <p:sldId id="362" r:id="rId37"/>
    <p:sldId id="364" r:id="rId38"/>
    <p:sldId id="376" r:id="rId39"/>
    <p:sldId id="377" r:id="rId40"/>
    <p:sldId id="366" r:id="rId41"/>
    <p:sldId id="333" r:id="rId42"/>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9681" autoAdjust="0"/>
  </p:normalViewPr>
  <p:slideViewPr>
    <p:cSldViewPr snapToGrid="0">
      <p:cViewPr varScale="1">
        <p:scale>
          <a:sx n="46" d="100"/>
          <a:sy n="46" d="100"/>
        </p:scale>
        <p:origin x="1014" y="5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1/7/2022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判定相交进而可以用于剔除、射线追踪、碰撞检测。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剔除就会利用前面的空间数据结构做加速，因为确定哪些物体被移除本身就是个查询过程。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比较重要的有两个，剔除视锥以外的对象和剔除被遮挡住的对象。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第一幅图是一个村内视角，第二幅图是冻结</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使遮挡不会刷新后的俯视角，第三副图是相同俯视角但是解冻了</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，解冻后重新绘制出来的物体就是第一个视角下被剔除掉的物体。</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利用多核的主要目的是为了提高</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的调用效率。</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在老式的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新式</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在多线程这方面从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个角度提升效率，一个是降低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抽象渲染器高层处理部分，例如遍历场景图、剔除排序、切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就是图元提交的过程。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后面讲虚幻渲染器的时候会与这些概念有一个呼应。</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从工程实践的角度讲，工程封装并没有增加什么新的特征，主要就是实现前面所介绍的内容。</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那么封装什么呢，主要就是划清两条界限。第一条就是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69341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Graphics Device Interface=RHI</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120430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我们希望通过介绍虚幻</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20</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展开来看，我用一些列名词对接下来的重点内容做了一个分解，我们一个一个部分的来看。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和存储在</a:t>
            </a:r>
            <a:r>
              <a:rPr lang="en-US" altLang="zh-CN" sz="2000" dirty="0" err="1">
                <a:effectLst/>
                <a:latin typeface="微软雅黑 Light" panose="020B0502040204020203" pitchFamily="34" charset="-122"/>
                <a:ea typeface="微软雅黑 Light" panose="020B0502040204020203" pitchFamily="34" charset="-122"/>
              </a:rPr>
              <a:t>FScene</a:t>
            </a:r>
            <a:r>
              <a:rPr lang="zh-CN" altLang="en-US" sz="2000" dirty="0">
                <a:effectLst/>
                <a:latin typeface="微软雅黑 Light" panose="020B0502040204020203" pitchFamily="34" charset="-122"/>
                <a:ea typeface="微软雅黑 Light" panose="020B0502040204020203" pitchFamily="34" charset="-122"/>
              </a:rPr>
              <a:t>中的各种其他结构的数组构成。</a:t>
            </a:r>
            <a:r>
              <a:rPr lang="en-US" altLang="zh-CN" sz="2000" dirty="0">
                <a:effectLst/>
                <a:latin typeface="微软雅黑 Light" panose="020B0502040204020203" pitchFamily="34" charset="-122"/>
                <a:ea typeface="微软雅黑 Light" panose="020B0502040204020203" pitchFamily="34" charset="-122"/>
              </a:rPr>
              <a:t> </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用一个八叉树进行组织</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r>
              <a:rPr lang="zh-CN" altLang="en-US" sz="2400" dirty="0">
                <a:effectLst/>
                <a:latin typeface="微软雅黑 Light" panose="020B0502040204020203" pitchFamily="34" charset="-122"/>
                <a:ea typeface="微软雅黑 Light" panose="020B0502040204020203" pitchFamily="34" charset="-122"/>
              </a:rPr>
              <a:t>啊，这个类属于“引擎模块”。</a:t>
            </a:r>
            <a:endParaRPr lang="en-US" altLang="zh-CN" sz="2400" dirty="0">
              <a:effectLst/>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微软雅黑 Light" panose="020B0502040204020203" pitchFamily="34" charset="-122"/>
                <a:cs typeface="宋体" panose="02010600030101010101" pitchFamily="2" charset="-122"/>
              </a:rPr>
              <a:t>每个</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39</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先一句话概括一下渲染器要干嘛，如右图</a:t>
            </a:r>
            <a:endParaRPr lang="en-US" altLang="zh-CN" dirty="0"/>
          </a:p>
          <a:p>
            <a:r>
              <a:rPr lang="zh-CN" altLang="en-US" dirty="0"/>
              <a:t>然后我们分成</a:t>
            </a:r>
            <a:r>
              <a:rPr lang="en-US" altLang="zh-CN" dirty="0"/>
              <a:t>4</a:t>
            </a:r>
            <a:r>
              <a:rPr lang="zh-CN" altLang="en-US" dirty="0"/>
              <a:t>方面简述渲染器如何完成它的任务</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微软雅黑 Light" panose="020B0502040204020203" pitchFamily="34" charset="-122"/>
                <a:cs typeface="宋体" panose="02010600030101010101" pitchFamily="2" charset="-122"/>
              </a:rPr>
              <a:t>用</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张图来解释就是把上面那个变成下面那个，当然如果有</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也得显式</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及其动画和特效</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渲染器要处理的基本信息有，场景、光源、材质</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微软雅黑 Light" panose="020B0502040204020203" pitchFamily="34" charset="-122"/>
                <a:cs typeface="宋体" panose="02010600030101010101" pitchFamily="2" charset="-122"/>
              </a:rPr>
              <a:t>primitive</a:t>
            </a:r>
            <a:r>
              <a:rPr lang="zh-CN" altLang="en-US" sz="2800" dirty="0">
                <a:latin typeface="微软雅黑 Light" panose="020B0502040204020203" pitchFamily="34" charset="-122"/>
                <a:cs typeface="宋体" panose="02010600030101010101" pitchFamily="2" charset="-122"/>
              </a:rPr>
              <a:t>）的主要数据结构就都是</a:t>
            </a:r>
            <a:r>
              <a:rPr lang="en-US" altLang="zh-CN" sz="2800" dirty="0" err="1">
                <a:latin typeface="微软雅黑 Light" panose="020B0502040204020203" pitchFamily="34" charset="-122"/>
                <a:cs typeface="宋体" panose="02010600030101010101" pitchFamily="2" charset="-122"/>
              </a:rPr>
              <a:t>TriangleMesh</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VB</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IB</a:t>
            </a:r>
            <a:r>
              <a:rPr lang="zh-CN" altLang="en-US" sz="2800" dirty="0">
                <a:latin typeface="微软雅黑 Light" panose="020B0502040204020203" pitchFamily="34" charset="-122"/>
                <a:cs typeface="宋体" panose="02010600030101010101" pitchFamily="2" charset="-122"/>
              </a:rPr>
              <a:t>），着色主要就是靠材质（</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那么成像基本就是要解决图形编程的事情（图形编程：</a:t>
            </a:r>
            <a:r>
              <a:rPr lang="en-US" altLang="zh-CN" sz="2800" dirty="0">
                <a:latin typeface="微软雅黑 Light" panose="020B0502040204020203" pitchFamily="34" charset="-122"/>
                <a:cs typeface="宋体" panose="02010600030101010101" pitchFamily="2" charset="-122"/>
              </a:rPr>
              <a:t>Buffer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resource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state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pipeline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draw commit</a:t>
            </a:r>
            <a:r>
              <a:rPr lang="zh-CN" altLang="en-US" sz="2800" dirty="0">
                <a:latin typeface="微软雅黑 Light" panose="020B0502040204020203" pitchFamily="34" charset="-122"/>
                <a:cs typeface="宋体" panose="02010600030101010101" pitchFamily="2" charset="-122"/>
              </a:rPr>
              <a:t>等等）</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这些关键词放在一行列举不代表技术相同，只是为了节省篇幅，而且会有技术上的交叉。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画面流畅度就是每</a:t>
            </a:r>
            <a:r>
              <a:rPr lang="en-US" altLang="zh-CN" sz="2800" dirty="0">
                <a:latin typeface="微软雅黑 Light" panose="020B0502040204020203" pitchFamily="34" charset="-122"/>
                <a:cs typeface="宋体" panose="02010600030101010101" pitchFamily="2" charset="-122"/>
              </a:rPr>
              <a:t>1s</a:t>
            </a:r>
            <a:r>
              <a:rPr lang="zh-CN" altLang="en-US" sz="2800" dirty="0">
                <a:latin typeface="微软雅黑 Light" panose="020B0502040204020203" pitchFamily="34" charset="-122"/>
                <a:cs typeface="宋体" panose="02010600030101010101" pitchFamily="2" charset="-122"/>
              </a:rPr>
              <a:t>时间内能够刷新多少帧画面，所谓的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越高，两帧之间的差别越小，画面变化就越细腻，越不容易视觉疲劳。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流畅度也有对</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稳定度的要求，即希望</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微软雅黑 Light" panose="020B0502040204020203" pitchFamily="34" charset="-122"/>
                <a:cs typeface="宋体" panose="02010600030101010101" pitchFamily="2" charset="-122"/>
              </a:rPr>
              <a:t>21</a:t>
            </a:r>
            <a:r>
              <a:rPr lang="zh-CN" altLang="en-US" sz="2800" dirty="0">
                <a:latin typeface="微软雅黑 Light" panose="020B0502040204020203" pitchFamily="34" charset="-122"/>
                <a:cs typeface="宋体" panose="02010600030101010101" pitchFamily="2" charset="-122"/>
              </a:rPr>
              <a:t>年你不能还拿一个</a:t>
            </a:r>
            <a:r>
              <a:rPr lang="en-US" altLang="zh-CN" sz="2800" dirty="0">
                <a:latin typeface="微软雅黑 Light" panose="020B0502040204020203" pitchFamily="34" charset="-122"/>
                <a:cs typeface="宋体" panose="02010600030101010101" pitchFamily="2" charset="-122"/>
              </a:rPr>
              <a:t>01</a:t>
            </a:r>
            <a:r>
              <a:rPr lang="zh-CN" altLang="en-US" sz="2800" dirty="0">
                <a:latin typeface="微软雅黑 Light" panose="020B0502040204020203" pitchFamily="34" charset="-122"/>
                <a:cs typeface="宋体" panose="02010600030101010101" pitchFamily="2" charset="-122"/>
              </a:rPr>
              <a:t>年的标准做游戏，效率需要在目标需求之上达成的。</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Ps</a:t>
            </a:r>
            <a:r>
              <a:rPr lang="zh-CN" altLang="en-US" sz="2800" dirty="0">
                <a:latin typeface="微软雅黑 Light" panose="020B0502040204020203" pitchFamily="34" charset="-122"/>
                <a:cs typeface="宋体" panose="02010600030101010101" pitchFamily="2" charset="-122"/>
              </a:rPr>
              <a:t>：放一张</a:t>
            </a:r>
            <a:r>
              <a:rPr lang="en-US" altLang="zh-CN" sz="2800" dirty="0">
                <a:latin typeface="微软雅黑 Light" panose="020B0502040204020203" pitchFamily="34" charset="-122"/>
                <a:cs typeface="宋体" panose="02010600030101010101" pitchFamily="2" charset="-122"/>
              </a:rPr>
              <a:t>ue5demo</a:t>
            </a:r>
            <a:r>
              <a:rPr lang="zh-CN" altLang="en-US" sz="2800" dirty="0">
                <a:latin typeface="微软雅黑 Light" panose="020B0502040204020203" pitchFamily="34" charset="-122"/>
                <a:cs typeface="宋体" panose="02010600030101010101" pitchFamily="2" charset="-122"/>
              </a:rPr>
              <a:t>的图片。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描述场景对象的关联关系。</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比如以</a:t>
            </a:r>
            <a:r>
              <a:rPr lang="en-US" altLang="zh-CN" sz="2800" dirty="0">
                <a:latin typeface="微软雅黑 Light" panose="020B0502040204020203" pitchFamily="34" charset="-122"/>
                <a:cs typeface="宋体" panose="02010600030101010101" pitchFamily="2" charset="-122"/>
              </a:rPr>
              <a:t>UE</a:t>
            </a:r>
            <a:r>
              <a:rPr lang="zh-CN" altLang="en-US" sz="2800" dirty="0">
                <a:latin typeface="微软雅黑 Light" panose="020B0502040204020203" pitchFamily="34" charset="-122"/>
                <a:cs typeface="宋体" panose="02010600030101010101" pitchFamily="2" charset="-122"/>
              </a:rPr>
              <a:t>举例，场景中一个</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，可以具有若干个可见的组件，</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改变在场景中的位置，下面的</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要一起跟着移动，描述这种连带关系的就是场景图。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Spatial data structure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241FF93B-D007-4C0E-9028-950B8A140325}"/>
              </a:ext>
            </a:extLst>
          </p:cNvPr>
          <p:cNvPicPr>
            <a:picLocks noChangeAspect="1"/>
          </p:cNvPicPr>
          <p:nvPr/>
        </p:nvPicPr>
        <p:blipFill>
          <a:blip r:embed="rId3"/>
          <a:stretch>
            <a:fillRect/>
          </a:stretch>
        </p:blipFill>
        <p:spPr>
          <a:xfrm>
            <a:off x="11496482" y="978388"/>
            <a:ext cx="12887518" cy="11164187"/>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Helvetica"/>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ea typeface="微软雅黑 Light" panose="020B0502040204020203" pitchFamily="34" charset="-122"/>
              </a:rPr>
              <a:t>工程封装</a:t>
            </a:r>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ACD5DB91-9739-49B0-9AB3-91BE5A2ED75C}"/>
              </a:ext>
            </a:extLst>
          </p:cNvPr>
          <p:cNvPicPr>
            <a:picLocks noChangeAspect="1"/>
          </p:cNvPicPr>
          <p:nvPr/>
        </p:nvPicPr>
        <p:blipFill>
          <a:blip r:embed="rId3"/>
          <a:stretch>
            <a:fillRect/>
          </a:stretch>
        </p:blipFill>
        <p:spPr>
          <a:xfrm>
            <a:off x="177989" y="906018"/>
            <a:ext cx="23903613" cy="12498998"/>
          </a:xfrm>
          <a:prstGeom prst="rect">
            <a:avLst/>
          </a:prstGeom>
        </p:spPr>
      </p:pic>
    </p:spTree>
    <p:extLst>
      <p:ext uri="{BB962C8B-B14F-4D97-AF65-F5344CB8AC3E}">
        <p14:creationId xmlns:p14="http://schemas.microsoft.com/office/powerpoint/2010/main" val="37499033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9773111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15992600" y="4937760"/>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043524"/>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3725523"/>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0052104" y="0"/>
            <a:ext cx="14331896"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代码结构</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580506"/>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0512960" y="1354536"/>
            <a:ext cx="13410184" cy="9677839"/>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2090932"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878218"/>
            <a:ext cx="7233057" cy="29735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线程和</a:t>
            </a: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90932" y="4238138"/>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ULightComponent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计算可见性和相关性的基本单位</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b="1"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是进入场景对渲染器可见的起点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2" name="文本框 1">
            <a:extLst>
              <a:ext uri="{FF2B5EF4-FFF2-40B4-BE49-F238E27FC236}">
                <a16:creationId xmlns:a16="http://schemas.microsoft.com/office/drawing/2014/main" id="{56EBAB06-2719-4683-8D8F-C934997B47A8}"/>
              </a:ext>
            </a:extLst>
          </p:cNvPr>
          <p:cNvSpPr txBox="1"/>
          <p:nvPr/>
        </p:nvSpPr>
        <p:spPr>
          <a:xfrm>
            <a:off x="1752108" y="2059727"/>
            <a:ext cx="13197269"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rPr>
              <a:t>More about component and scene proxy</a:t>
            </a:r>
            <a:endParaRPr kumimoji="0" lang="zh-CN" altLang="en-US"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25658" y="6101861"/>
            <a:ext cx="8468512" cy="959906"/>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346589"/>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使用特定</a:t>
            </a:r>
            <a:r>
              <a:rPr lang="en-US" altLang="zh-CN" sz="3200" dirty="0">
                <a:effectLst/>
                <a:latin typeface="微软雅黑 Light" panose="020B0502040204020203" pitchFamily="34" charset="-122"/>
                <a:ea typeface="微软雅黑 Light" panose="020B0502040204020203" pitchFamily="34" charset="-122"/>
              </a:rPr>
              <a:t>shader</a:t>
            </a:r>
            <a:r>
              <a:rPr lang="zh-CN" altLang="en-US" sz="3200" dirty="0">
                <a:effectLst/>
                <a:latin typeface="微软雅黑 Light" panose="020B0502040204020203" pitchFamily="34" charset="-122"/>
                <a:ea typeface="微软雅黑 Light" panose="020B0502040204020203" pitchFamily="34" charset="-122"/>
              </a:rPr>
              <a:t>渲染</a:t>
            </a: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的逻辑</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000827"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2113833"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40284" y="4389120"/>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有关函数在游戏线程发起，在渲染线程执行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FRenderCommandFence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FRenderResource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13833"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cs typeface="宋体" panose="02010600030101010101" pitchFamily="2" charset="-122"/>
              </a:rPr>
              <a:t>渲染器</a:t>
            </a:r>
            <a:endParaRPr lang="zh-CN" sz="6000" b="1" dirty="0"/>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2061079" y="252077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087530" y="4349344"/>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61079" y="3709264"/>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11964" y="7863985"/>
            <a:ext cx="11889868" cy="3583599"/>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4"/>
          <a:stretch>
            <a:fillRect/>
          </a:stretch>
        </p:blipFill>
        <p:spPr>
          <a:xfrm>
            <a:off x="14727448" y="1420219"/>
            <a:ext cx="7058900" cy="5858249"/>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955571" y="185846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687039"/>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2008325" y="290876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sp>
        <p:nvSpPr>
          <p:cNvPr id="15" name="Rectangle"/>
          <p:cNvSpPr/>
          <p:nvPr/>
        </p:nvSpPr>
        <p:spPr>
          <a:xfrm>
            <a:off x="2008325" y="4097256"/>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11679402" y="256384"/>
            <a:ext cx="12678548" cy="2486729"/>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461002" y="2955678"/>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129796" y="9912547"/>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13010" y="11996590"/>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9792375" y="0"/>
            <a:ext cx="1459162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353950"/>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0127298" y="1786335"/>
            <a:ext cx="13936073" cy="3855069"/>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9792375" y="5641407"/>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7095335" y="5641405"/>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8924736" y="0"/>
            <a:ext cx="154592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916466" y="2691991"/>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42917" y="4520565"/>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916466" y="3880485"/>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8990862" y="2375468"/>
            <a:ext cx="15379912" cy="9467797"/>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64747" y="0"/>
            <a:ext cx="16179209"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2955851" y="12374187"/>
            <a:ext cx="18472298"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https://docs.unrealengine.com/4.27/en-US/ProgrammingAndScripting/Rendering/MeshDrawingPipeline/</a:t>
            </a:r>
            <a:endParaRPr kumimoji="0" lang="zh-CN" altLang="en-US"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225" y="2702974"/>
            <a:ext cx="13716000" cy="77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 y="0"/>
            <a:ext cx="158401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389120"/>
            <a:ext cx="7061172" cy="847155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b="1" dirty="0" err="1">
                <a:effectLst/>
                <a:latin typeface="微软雅黑 Light" panose="020B0502040204020203" pitchFamily="34" charset="-122"/>
                <a:ea typeface="微软雅黑 Light" panose="020B0502040204020203" pitchFamily="34" charset="-122"/>
              </a:rPr>
              <a:t>CachedMeshBatch</a:t>
            </a:r>
            <a:r>
              <a:rPr lang="zh-CN" altLang="en-US" sz="3200" b="1" dirty="0">
                <a:effectLst/>
                <a:latin typeface="微软雅黑 Light" panose="020B0502040204020203" pitchFamily="34" charset="-122"/>
                <a:ea typeface="微软雅黑 Light" panose="020B0502040204020203" pitchFamily="34" charset="-122"/>
              </a:rPr>
              <a:t>和</a:t>
            </a:r>
            <a:r>
              <a:rPr lang="en-US" altLang="zh-CN" sz="3200" b="1" dirty="0" err="1">
                <a:effectLst/>
                <a:latin typeface="微软雅黑 Light" panose="020B0502040204020203" pitchFamily="34" charset="-122"/>
                <a:ea typeface="微软雅黑 Light" panose="020B0502040204020203" pitchFamily="34" charset="-122"/>
              </a:rPr>
              <a:t>DynamicMeshBatch</a:t>
            </a:r>
            <a:endParaRPr lang="zh-CN" sz="3200" b="1"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b="1"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28" y="4813296"/>
            <a:ext cx="15249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0" y="0"/>
            <a:ext cx="1588747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6955248" y="2311824"/>
            <a:ext cx="7061171" cy="1120756"/>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b="1" dirty="0">
                <a:latin typeface="微软雅黑 Light" panose="020B0502040204020203" pitchFamily="34" charset="-122"/>
                <a:ea typeface="微软雅黑 Light" panose="020B0502040204020203" pitchFamily="34" charset="-122"/>
              </a:rPr>
              <a:t>缓存</a:t>
            </a:r>
            <a:r>
              <a:rPr lang="en-US" altLang="zh-CN" sz="3200" b="1"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14" y="4638675"/>
            <a:ext cx="15259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 y="0"/>
            <a:ext cx="158613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052918" y="3563639"/>
            <a:ext cx="14022586" cy="6224008"/>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7524024"/>
            <a:ext cx="20075235" cy="3795911"/>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endParaRPr>
          </a:p>
          <a:p>
            <a:pPr defTabSz="825500" hangingPunct="0"/>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RENDER DATA</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endParaRPr>
          </a:p>
          <a:p>
            <a:pPr defTabSz="825500" hangingPunct="0"/>
            <a:r>
              <a:rPr lang="en-US" altLang="zh-CN" sz="6000" b="1" dirty="0">
                <a:latin typeface="微软雅黑 Light" panose="020B0502040204020203" pitchFamily="34" charset="-122"/>
                <a:ea typeface="微软雅黑 Light" panose="020B0502040204020203" pitchFamily="34" charset="-122"/>
              </a:rPr>
              <a:t>RHI</a:t>
            </a:r>
            <a:r>
              <a:rPr lang="zh-CN" altLang="en-US" sz="6000" b="1" dirty="0">
                <a:latin typeface="微软雅黑 Light" panose="020B0502040204020203" pitchFamily="34" charset="-122"/>
                <a:ea typeface="微软雅黑 Light" panose="020B0502040204020203" pitchFamily="34" charset="-122"/>
              </a:rPr>
              <a:t>：平台无关抽象</a:t>
            </a:r>
            <a:endParaRPr lang="en-US" altLang="zh-CN" sz="6000" b="1" dirty="0">
              <a:latin typeface="微软雅黑 Light" panose="020B0502040204020203" pitchFamily="34" charset="-122"/>
              <a:ea typeface="微软雅黑 Light" panose="020B0502040204020203" pitchFamily="34" charset="-122"/>
            </a:endParaRPr>
          </a:p>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1843701" y="5116273"/>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成像功能</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视觉特性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执行效率</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工程封装</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6"/>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抽象底层渲染层（类比</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Light" panose="020B0502040204020203" pitchFamily="34" charset="-122"/>
                <a:cs typeface="宋体" panose="02010600030101010101" pitchFamily="2" charset="-122"/>
              </a:rPr>
              <a:t>作业</a:t>
            </a:r>
            <a:r>
              <a:rPr lang="en-US" sz="5000" kern="0" dirty="0">
                <a:solidFill>
                  <a:srgbClr val="000000"/>
                </a:solidFill>
                <a:latin typeface="微软雅黑 Light" panose="020B0502040204020203" pitchFamily="34" charset="-122"/>
                <a:cs typeface="宋体" panose="02010600030101010101" pitchFamily="2" charset="-122"/>
              </a:rPr>
              <a:t>：</a:t>
            </a:r>
            <a:br>
              <a:rPr lang="en-US" sz="5000" kern="0" dirty="0">
                <a:solidFill>
                  <a:srgbClr val="000000"/>
                </a:solidFill>
                <a:latin typeface="微软雅黑 Light" panose="020B0502040204020203" pitchFamily="34" charset="-122"/>
                <a:cs typeface="宋体" panose="02010600030101010101" pitchFamily="2" charset="-122"/>
              </a:rPr>
            </a:br>
            <a:endParaRPr lang="zh-CN"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场景、光源、材质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8351004"/>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811490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a:p>
            <a:pPr defTabSz="825500" hangingPunct="0"/>
            <a:r>
              <a:rPr lang="en-US" altLang="zh-CN" sz="5400" kern="0" dirty="0">
                <a:solidFill>
                  <a:srgbClr val="000000"/>
                </a:solidFill>
                <a:latin typeface="微软雅黑" panose="020B0503020204020204" pitchFamily="34" charset="-122"/>
                <a:ea typeface="微软雅黑" panose="020B0503020204020204" pitchFamily="34" charset="-122"/>
              </a:rPr>
              <a:t>Scene Graph</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7604543"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978195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3492</TotalTime>
  <Words>4779</Words>
  <Application>Microsoft Office PowerPoint</Application>
  <PresentationFormat>自定义</PresentationFormat>
  <Paragraphs>493</Paragraphs>
  <Slides>40</Slides>
  <Notes>40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40</vt:i4>
      </vt:variant>
    </vt:vector>
  </HeadingPairs>
  <TitlesOfParts>
    <vt:vector size="48"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506</cp:revision>
  <dcterms:created xsi:type="dcterms:W3CDTF">2017-07-18T17:55:00Z</dcterms:created>
  <dcterms:modified xsi:type="dcterms:W3CDTF">2022-01-07T08:49:15Z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